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59" r:id="rId4"/>
    <p:sldId id="260" r:id="rId5"/>
    <p:sldId id="257"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25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E8984BBE-9528-4D9B-AE99-F29DA9540F0C}"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01374-8D0B-4E61-BCE5-B6C11AC37D8A}"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984BBE-9528-4D9B-AE99-F29DA9540F0C}"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01374-8D0B-4E61-BCE5-B6C11AC37D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984BBE-9528-4D9B-AE99-F29DA9540F0C}"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01374-8D0B-4E61-BCE5-B6C11AC37D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984BBE-9528-4D9B-AE99-F29DA9540F0C}"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201374-8D0B-4E61-BCE5-B6C11AC37D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E8984BBE-9528-4D9B-AE99-F29DA9540F0C}" type="datetimeFigureOut">
              <a:rPr lang="en-US" smtClean="0"/>
              <a:t>1/27/2016</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13201374-8D0B-4E61-BCE5-B6C11AC37D8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984BBE-9528-4D9B-AE99-F29DA9540F0C}"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201374-8D0B-4E61-BCE5-B6C11AC37D8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984BBE-9528-4D9B-AE99-F29DA9540F0C}" type="datetimeFigureOut">
              <a:rPr lang="en-US" smtClean="0"/>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201374-8D0B-4E61-BCE5-B6C11AC37D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984BBE-9528-4D9B-AE99-F29DA9540F0C}" type="datetimeFigureOut">
              <a:rPr lang="en-US" smtClean="0"/>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201374-8D0B-4E61-BCE5-B6C11AC37D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84BBE-9528-4D9B-AE99-F29DA9540F0C}" type="datetimeFigureOut">
              <a:rPr lang="en-US" smtClean="0"/>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201374-8D0B-4E61-BCE5-B6C11AC37D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984BBE-9528-4D9B-AE99-F29DA9540F0C}"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201374-8D0B-4E61-BCE5-B6C11AC37D8A}"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E8984BBE-9528-4D9B-AE99-F29DA9540F0C}"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201374-8D0B-4E61-BCE5-B6C11AC37D8A}"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E8984BBE-9528-4D9B-AE99-F29DA9540F0C}" type="datetimeFigureOut">
              <a:rPr lang="en-US" smtClean="0"/>
              <a:t>1/27/2016</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13201374-8D0B-4E61-BCE5-B6C11AC37D8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uec12.com/aprenticeshp.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upat.org/" TargetMode="External"/><Relationship Id="rId2" Type="http://schemas.openxmlformats.org/officeDocument/2006/relationships/hyperlink" Target="http://www.buildersassociation.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nsulators.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ronworkers10.com/apprenticeshi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uoelocal101.org/apprenticeship.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buildersassociation.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ppatks.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rooferslocal20.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heetmetal2jatc.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buildersassociation.org/" TargetMode="External"/><Relationship Id="rId2" Type="http://schemas.openxmlformats.org/officeDocument/2006/relationships/hyperlink" Target="http://www.simplyhired.com/k-apprentice-l-kansas-city-mo-jobs.html" TargetMode="External"/><Relationship Id="rId1" Type="http://schemas.openxmlformats.org/officeDocument/2006/relationships/slideLayout" Target="../slideLayouts/slideLayout2.xml"/><Relationship Id="rId5" Type="http://schemas.openxmlformats.org/officeDocument/2006/relationships/hyperlink" Target="http://www.kansasapprenticeship.org/" TargetMode="External"/><Relationship Id="rId4" Type="http://schemas.openxmlformats.org/officeDocument/2006/relationships/hyperlink" Target="http://www.gkcltc.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jl83.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wetrainbac15.org/A_Appl.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uildersassociation.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opcmia518.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kcjatc124.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Apprenticeships	</a:t>
            </a:r>
            <a:endParaRPr lang="en-US" dirty="0"/>
          </a:p>
        </p:txBody>
      </p:sp>
      <p:sp>
        <p:nvSpPr>
          <p:cNvPr id="3" name="Subtitle 2"/>
          <p:cNvSpPr>
            <a:spLocks noGrp="1"/>
          </p:cNvSpPr>
          <p:nvPr>
            <p:ph type="subTitle" idx="1"/>
          </p:nvPr>
        </p:nvSpPr>
        <p:spPr/>
        <p:txBody>
          <a:bodyPr/>
          <a:lstStyle/>
          <a:p>
            <a:r>
              <a:rPr lang="en-US" dirty="0" smtClean="0"/>
              <a:t>Earning while Learning</a:t>
            </a:r>
            <a:endParaRPr lang="en-US" dirty="0"/>
          </a:p>
        </p:txBody>
      </p:sp>
    </p:spTree>
    <p:extLst>
      <p:ext uri="{BB962C8B-B14F-4D97-AF65-F5344CB8AC3E}">
        <p14:creationId xmlns:p14="http://schemas.microsoft.com/office/powerpoint/2010/main" val="151636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Elevator Constructors</a:t>
            </a:r>
            <a:endParaRPr lang="en-US" dirty="0"/>
          </a:p>
        </p:txBody>
      </p:sp>
      <p:sp>
        <p:nvSpPr>
          <p:cNvPr id="3" name="Content Placeholder 2"/>
          <p:cNvSpPr>
            <a:spLocks noGrp="1"/>
          </p:cNvSpPr>
          <p:nvPr>
            <p:ph idx="1"/>
          </p:nvPr>
        </p:nvSpPr>
        <p:spPr/>
        <p:txBody>
          <a:bodyPr/>
          <a:lstStyle/>
          <a:p>
            <a:r>
              <a:rPr lang="en-US" dirty="0" smtClean="0"/>
              <a:t>Members of the IUEC assemble, install, and replace elevators, escalators, dumbwaiters, moving walkways and similar equipment in new and old buildings, elevator constructors and also maintain and repair this equipment once it is in service as well as modernize older equipment</a:t>
            </a:r>
            <a:r>
              <a:rPr lang="en-US" dirty="0" smtClean="0"/>
              <a:t>.</a:t>
            </a:r>
          </a:p>
          <a:p>
            <a:r>
              <a:rPr lang="en-US" dirty="0" smtClean="0">
                <a:hlinkClick r:id="rId2"/>
              </a:rPr>
              <a:t>www.iuec12.com/aprenticeshp.htm</a:t>
            </a:r>
            <a:endParaRPr lang="en-US" dirty="0" smtClean="0"/>
          </a:p>
          <a:p>
            <a:pPr marL="0" indent="0">
              <a:buNone/>
            </a:pPr>
            <a:endParaRPr lang="en-US" dirty="0"/>
          </a:p>
        </p:txBody>
      </p:sp>
    </p:spTree>
    <p:extLst>
      <p:ext uri="{BB962C8B-B14F-4D97-AF65-F5344CB8AC3E}">
        <p14:creationId xmlns:p14="http://schemas.microsoft.com/office/powerpoint/2010/main" val="1448016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Glaziers</a:t>
            </a:r>
            <a:endParaRPr lang="en-US" dirty="0"/>
          </a:p>
        </p:txBody>
      </p:sp>
      <p:sp>
        <p:nvSpPr>
          <p:cNvPr id="3" name="Content Placeholder 2"/>
          <p:cNvSpPr>
            <a:spLocks noGrp="1"/>
          </p:cNvSpPr>
          <p:nvPr>
            <p:ph idx="1"/>
          </p:nvPr>
        </p:nvSpPr>
        <p:spPr/>
        <p:txBody>
          <a:bodyPr>
            <a:normAutofit/>
          </a:bodyPr>
          <a:lstStyle/>
          <a:p>
            <a:r>
              <a:rPr lang="en-US" dirty="0" smtClean="0"/>
              <a:t>Glaziers prepare and install various kinds of glass, mirrors, metal framing and doors-entrances to buildings. </a:t>
            </a:r>
          </a:p>
          <a:p>
            <a:r>
              <a:rPr lang="en-US" dirty="0" smtClean="0"/>
              <a:t>Floor coverers, Exterior sign and display work, Convention display and show decorators also fall into this category</a:t>
            </a:r>
          </a:p>
          <a:p>
            <a:r>
              <a:rPr lang="en-US" dirty="0" smtClean="0"/>
              <a:t>Work includes lifting and installing different types of glass and aluminum frames, working at heights involving ladders, scaffolding, and other types of man lifting devices.</a:t>
            </a:r>
          </a:p>
          <a:p>
            <a:r>
              <a:rPr lang="en-US" dirty="0" smtClean="0"/>
              <a:t>Also involved are precise reading of measurements and working with a variety of hand and power tools</a:t>
            </a:r>
            <a:r>
              <a:rPr lang="en-US" dirty="0" smtClean="0"/>
              <a:t>.</a:t>
            </a:r>
          </a:p>
          <a:p>
            <a:r>
              <a:rPr lang="en-US" dirty="0" smtClean="0">
                <a:hlinkClick r:id="rId2"/>
              </a:rPr>
              <a:t>www.buildersassociation.org</a:t>
            </a:r>
            <a:endParaRPr lang="en-US" dirty="0" smtClean="0"/>
          </a:p>
          <a:p>
            <a:r>
              <a:rPr lang="en-US" dirty="0" smtClean="0">
                <a:hlinkClick r:id="rId3"/>
              </a:rPr>
              <a:t>www.iupat.org</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351923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Heat &amp; Frost Insulators &amp; Allied Workers</a:t>
            </a:r>
            <a:endParaRPr lang="en-US" dirty="0"/>
          </a:p>
        </p:txBody>
      </p:sp>
      <p:sp>
        <p:nvSpPr>
          <p:cNvPr id="3" name="Content Placeholder 2"/>
          <p:cNvSpPr>
            <a:spLocks noGrp="1"/>
          </p:cNvSpPr>
          <p:nvPr>
            <p:ph idx="1"/>
          </p:nvPr>
        </p:nvSpPr>
        <p:spPr/>
        <p:txBody>
          <a:bodyPr>
            <a:normAutofit/>
          </a:bodyPr>
          <a:lstStyle/>
          <a:p>
            <a:r>
              <a:rPr lang="en-US" dirty="0" smtClean="0"/>
              <a:t>Members of this union apply insulation to pipes, tanks, boilers, ducts, refrigeration equipment and other surfaces requiring thermal control of temperatures.</a:t>
            </a:r>
          </a:p>
          <a:p>
            <a:r>
              <a:rPr lang="en-US" dirty="0" smtClean="0"/>
              <a:t>Responsibilities include the manufacture, fabrication, assembling, molding, spraying, pouring, mixing, hanging, preparation, application, adjusting, alteration, repairing, dismantling, reconditioning, corrosive control, testing and maintenance of heat or frost insulation. </a:t>
            </a:r>
            <a:endParaRPr lang="en-US" dirty="0"/>
          </a:p>
          <a:p>
            <a:r>
              <a:rPr lang="en-US" dirty="0" smtClean="0">
                <a:hlinkClick r:id="rId2"/>
              </a:rPr>
              <a:t>www.insulators.org</a:t>
            </a:r>
            <a:endParaRPr lang="en-US" dirty="0" smtClean="0"/>
          </a:p>
          <a:p>
            <a:pPr marL="0" indent="0">
              <a:buNone/>
            </a:pPr>
            <a:endParaRPr lang="en-US" dirty="0"/>
          </a:p>
        </p:txBody>
      </p:sp>
    </p:spTree>
    <p:extLst>
      <p:ext uri="{BB962C8B-B14F-4D97-AF65-F5344CB8AC3E}">
        <p14:creationId xmlns:p14="http://schemas.microsoft.com/office/powerpoint/2010/main" val="2242899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 Workers</a:t>
            </a:r>
            <a:endParaRPr lang="en-US" dirty="0"/>
          </a:p>
        </p:txBody>
      </p:sp>
      <p:sp>
        <p:nvSpPr>
          <p:cNvPr id="3" name="Content Placeholder 2"/>
          <p:cNvSpPr>
            <a:spLocks noGrp="1"/>
          </p:cNvSpPr>
          <p:nvPr>
            <p:ph idx="1"/>
          </p:nvPr>
        </p:nvSpPr>
        <p:spPr/>
        <p:txBody>
          <a:bodyPr>
            <a:normAutofit/>
          </a:bodyPr>
          <a:lstStyle/>
          <a:p>
            <a:r>
              <a:rPr lang="en-US" sz="2800" dirty="0" smtClean="0"/>
              <a:t>Assemble and erect steel framework and other metal parts in buildings and on bridges, dams, skyscrapers, factories, and other steel structures. </a:t>
            </a:r>
          </a:p>
          <a:p>
            <a:r>
              <a:rPr lang="en-US" sz="2800" dirty="0" smtClean="0"/>
              <a:t>They raise, place, and join steel girders and columns to form structural frameworks, including the welding for metal decking</a:t>
            </a:r>
            <a:r>
              <a:rPr lang="en-US" sz="2800" dirty="0" smtClean="0"/>
              <a:t>.</a:t>
            </a:r>
          </a:p>
          <a:p>
            <a:r>
              <a:rPr lang="en-US" sz="2800" dirty="0" smtClean="0">
                <a:hlinkClick r:id="rId2"/>
              </a:rPr>
              <a:t>www.ironworkers10.com/apprenticeship</a:t>
            </a:r>
            <a:endParaRPr lang="en-US" sz="2800" dirty="0" smtClean="0"/>
          </a:p>
          <a:p>
            <a:pPr marL="0" indent="0">
              <a:buNone/>
            </a:pPr>
            <a:endParaRPr lang="en-US" sz="2800" dirty="0"/>
          </a:p>
        </p:txBody>
      </p:sp>
    </p:spTree>
    <p:extLst>
      <p:ext uri="{BB962C8B-B14F-4D97-AF65-F5344CB8AC3E}">
        <p14:creationId xmlns:p14="http://schemas.microsoft.com/office/powerpoint/2010/main" val="258175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Engineers</a:t>
            </a:r>
            <a:endParaRPr lang="en-US" dirty="0"/>
          </a:p>
        </p:txBody>
      </p:sp>
      <p:sp>
        <p:nvSpPr>
          <p:cNvPr id="3" name="Content Placeholder 2"/>
          <p:cNvSpPr>
            <a:spLocks noGrp="1"/>
          </p:cNvSpPr>
          <p:nvPr>
            <p:ph idx="1"/>
          </p:nvPr>
        </p:nvSpPr>
        <p:spPr/>
        <p:txBody>
          <a:bodyPr>
            <a:normAutofit/>
          </a:bodyPr>
          <a:lstStyle/>
          <a:p>
            <a:r>
              <a:rPr lang="en-US" dirty="0" smtClean="0"/>
              <a:t>The International Union of Operating Engineers is a labor union within the AFL-CIO representing primarily construction workers who work as heavy equipment operators, mechanics, surveyors, and stationary engineers who maintain heating and other systems in buildings and industrial complexes in the US and Canada.</a:t>
            </a:r>
          </a:p>
          <a:p>
            <a:r>
              <a:rPr lang="en-US" dirty="0" smtClean="0"/>
              <a:t>Operates nearly 100 apprenticeship programs</a:t>
            </a:r>
            <a:r>
              <a:rPr lang="en-US" dirty="0" smtClean="0"/>
              <a:t>.</a:t>
            </a:r>
          </a:p>
          <a:p>
            <a:r>
              <a:rPr lang="en-US" dirty="0" smtClean="0">
                <a:hlinkClick r:id="rId2"/>
              </a:rPr>
              <a:t>www.iuoelocal101.org/apprenticeship.html</a:t>
            </a:r>
            <a:endParaRPr lang="en-US" dirty="0" smtClean="0"/>
          </a:p>
          <a:p>
            <a:pPr marL="0" indent="0">
              <a:buNone/>
            </a:pPr>
            <a:endParaRPr lang="en-US" dirty="0"/>
          </a:p>
        </p:txBody>
      </p:sp>
    </p:spTree>
    <p:extLst>
      <p:ext uri="{BB962C8B-B14F-4D97-AF65-F5344CB8AC3E}">
        <p14:creationId xmlns:p14="http://schemas.microsoft.com/office/powerpoint/2010/main" val="958280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Painters &amp; Allied Trades</a:t>
            </a:r>
            <a:endParaRPr lang="en-US" dirty="0"/>
          </a:p>
        </p:txBody>
      </p:sp>
      <p:sp>
        <p:nvSpPr>
          <p:cNvPr id="3" name="Content Placeholder 2"/>
          <p:cNvSpPr>
            <a:spLocks noGrp="1"/>
          </p:cNvSpPr>
          <p:nvPr>
            <p:ph idx="1"/>
          </p:nvPr>
        </p:nvSpPr>
        <p:spPr/>
        <p:txBody>
          <a:bodyPr/>
          <a:lstStyle/>
          <a:p>
            <a:r>
              <a:rPr lang="en-US" dirty="0" smtClean="0"/>
              <a:t>IUPAT members work in one or more of several crafts: painting, wall paper hanging, glazing (glass work), drywall and taping, floor covering, and sign &amp; display </a:t>
            </a:r>
            <a:r>
              <a:rPr lang="en-US" dirty="0" smtClean="0"/>
              <a:t>work</a:t>
            </a:r>
          </a:p>
          <a:p>
            <a:r>
              <a:rPr lang="en-US" dirty="0" smtClean="0">
                <a:hlinkClick r:id="rId2"/>
              </a:rPr>
              <a:t>www.buildersassociation.org</a:t>
            </a:r>
            <a:endParaRPr lang="en-US" dirty="0" smtClean="0"/>
          </a:p>
          <a:p>
            <a:pPr marL="0" indent="0">
              <a:buNone/>
            </a:pPr>
            <a:endParaRPr lang="en-US" dirty="0"/>
          </a:p>
        </p:txBody>
      </p:sp>
    </p:spTree>
    <p:extLst>
      <p:ext uri="{BB962C8B-B14F-4D97-AF65-F5344CB8AC3E}">
        <p14:creationId xmlns:p14="http://schemas.microsoft.com/office/powerpoint/2010/main" val="370200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Plumbers, Pipefitters &amp; </a:t>
            </a:r>
            <a:r>
              <a:rPr lang="en-US" dirty="0" err="1" smtClean="0"/>
              <a:t>Sprinklerfitters</a:t>
            </a:r>
            <a:endParaRPr lang="en-US" dirty="0"/>
          </a:p>
        </p:txBody>
      </p:sp>
      <p:sp>
        <p:nvSpPr>
          <p:cNvPr id="3" name="Content Placeholder 2"/>
          <p:cNvSpPr>
            <a:spLocks noGrp="1"/>
          </p:cNvSpPr>
          <p:nvPr>
            <p:ph idx="1"/>
          </p:nvPr>
        </p:nvSpPr>
        <p:spPr/>
        <p:txBody>
          <a:bodyPr>
            <a:normAutofit/>
          </a:bodyPr>
          <a:lstStyle/>
          <a:p>
            <a:r>
              <a:rPr lang="en-US" dirty="0" smtClean="0"/>
              <a:t>UA is a union that represents plumbers and pipe, sprinkler, and refrigerator fitters as well as service technicians. </a:t>
            </a:r>
            <a:endParaRPr lang="en-US" dirty="0"/>
          </a:p>
          <a:p>
            <a:r>
              <a:rPr lang="en-US" dirty="0" smtClean="0"/>
              <a:t>Jobs require the installation, remodeling or maintenance of systems that carry water, steam, air, and other liquid or gasses necessary for sanitation, industrial production, heating &amp; air conditioning and many other uses. </a:t>
            </a:r>
          </a:p>
          <a:p>
            <a:r>
              <a:rPr lang="en-US" dirty="0" smtClean="0"/>
              <a:t>Apprentices work 5 weeks and attend school for 1 week. </a:t>
            </a:r>
          </a:p>
          <a:p>
            <a:r>
              <a:rPr lang="en-US" dirty="0" smtClean="0"/>
              <a:t>First year apprentice wage: $17.27/hour + $6.30 benefits</a:t>
            </a:r>
          </a:p>
          <a:p>
            <a:r>
              <a:rPr lang="en-US" dirty="0" smtClean="0"/>
              <a:t>Journeyman wage: $34.53/hour + $15.31 benefits</a:t>
            </a:r>
          </a:p>
          <a:p>
            <a:r>
              <a:rPr lang="en-US" dirty="0" smtClean="0">
                <a:hlinkClick r:id="rId2"/>
              </a:rPr>
              <a:t>www.ppatks.org</a:t>
            </a:r>
            <a:r>
              <a:rPr lang="en-US" dirty="0" smtClean="0"/>
              <a:t>  Plumbers &amp; </a:t>
            </a:r>
            <a:r>
              <a:rPr lang="en-US" smtClean="0"/>
              <a:t>Pipefitters Apprenticeship </a:t>
            </a:r>
            <a:r>
              <a:rPr lang="en-US" dirty="0" smtClean="0"/>
              <a:t>Training </a:t>
            </a:r>
            <a:r>
              <a:rPr lang="en-US" smtClean="0"/>
              <a:t>of Kansas website</a:t>
            </a:r>
            <a:endParaRPr lang="en-US" dirty="0"/>
          </a:p>
        </p:txBody>
      </p:sp>
    </p:spTree>
    <p:extLst>
      <p:ext uri="{BB962C8B-B14F-4D97-AF65-F5344CB8AC3E}">
        <p14:creationId xmlns:p14="http://schemas.microsoft.com/office/powerpoint/2010/main" val="1158225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Roofers, </a:t>
            </a:r>
            <a:r>
              <a:rPr lang="en-US" dirty="0" err="1" smtClean="0"/>
              <a:t>Waterproofers</a:t>
            </a:r>
            <a:r>
              <a:rPr lang="en-US" dirty="0" smtClean="0"/>
              <a:t>, &amp; Allied Workers</a:t>
            </a:r>
            <a:endParaRPr lang="en-US" dirty="0"/>
          </a:p>
        </p:txBody>
      </p:sp>
      <p:sp>
        <p:nvSpPr>
          <p:cNvPr id="3" name="Content Placeholder 2"/>
          <p:cNvSpPr>
            <a:spLocks noGrp="1"/>
          </p:cNvSpPr>
          <p:nvPr>
            <p:ph idx="1"/>
          </p:nvPr>
        </p:nvSpPr>
        <p:spPr/>
        <p:txBody>
          <a:bodyPr>
            <a:normAutofit/>
          </a:bodyPr>
          <a:lstStyle/>
          <a:p>
            <a:r>
              <a:rPr lang="en-US" dirty="0" smtClean="0"/>
              <a:t>Install new roofs and remove old roofs using a variety of materials</a:t>
            </a:r>
          </a:p>
          <a:p>
            <a:r>
              <a:rPr lang="en-US" dirty="0" smtClean="0"/>
              <a:t>Install hot built-up and single-ply roofing systems on mostly commercial/industrial structures.</a:t>
            </a:r>
          </a:p>
          <a:p>
            <a:r>
              <a:rPr lang="en-US" dirty="0" err="1" smtClean="0"/>
              <a:t>Waterproofers</a:t>
            </a:r>
            <a:r>
              <a:rPr lang="en-US" dirty="0" smtClean="0"/>
              <a:t> install moisture resistant products on below-grade structures.</a:t>
            </a:r>
          </a:p>
          <a:p>
            <a:r>
              <a:rPr lang="en-US" dirty="0" smtClean="0"/>
              <a:t>Work is performed in all weather conditions</a:t>
            </a:r>
            <a:r>
              <a:rPr lang="en-US" dirty="0" smtClean="0"/>
              <a:t>.</a:t>
            </a:r>
          </a:p>
          <a:p>
            <a:r>
              <a:rPr lang="en-US" dirty="0" smtClean="0">
                <a:hlinkClick r:id="rId2"/>
              </a:rPr>
              <a:t>www.rooferslocal20.com</a:t>
            </a:r>
            <a:endParaRPr lang="en-US" dirty="0" smtClean="0"/>
          </a:p>
          <a:p>
            <a:pPr marL="0" indent="0">
              <a:buNone/>
            </a:pPr>
            <a:endParaRPr lang="en-US" dirty="0"/>
          </a:p>
        </p:txBody>
      </p:sp>
    </p:spTree>
    <p:extLst>
      <p:ext uri="{BB962C8B-B14F-4D97-AF65-F5344CB8AC3E}">
        <p14:creationId xmlns:p14="http://schemas.microsoft.com/office/powerpoint/2010/main" val="36364968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Sheet Metal Workers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Sheet metal workers fabricate, install, and service heating, venting, and air conditioning systems, blowpipe and industrial systems, metal roofing, coping and flashing and stainless steel work for restaurants, kitchens and hospitals. </a:t>
            </a:r>
            <a:endParaRPr lang="en-US" dirty="0"/>
          </a:p>
          <a:p>
            <a:r>
              <a:rPr lang="en-US" dirty="0" smtClean="0"/>
              <a:t>Prepare shop and field drawings both manually and with computer programs.</a:t>
            </a:r>
          </a:p>
          <a:p>
            <a:r>
              <a:rPr lang="en-US" dirty="0" smtClean="0"/>
              <a:t>Also provide HVAC/R service</a:t>
            </a:r>
          </a:p>
          <a:p>
            <a:r>
              <a:rPr lang="en-US" dirty="0" smtClean="0"/>
              <a:t>Job Outlook: Projected to grow 7% from 2014-2024</a:t>
            </a:r>
          </a:p>
          <a:p>
            <a:r>
              <a:rPr lang="en-US" dirty="0" smtClean="0"/>
              <a:t>Job opportunities should be particularly good for sheet metal workers who complete apprenticeship training or are certified welders</a:t>
            </a:r>
          </a:p>
          <a:p>
            <a:r>
              <a:rPr lang="en-US" dirty="0" smtClean="0"/>
              <a:t>Journeyman rate of pay: $39.75/hour </a:t>
            </a:r>
          </a:p>
          <a:p>
            <a:r>
              <a:rPr lang="en-US" dirty="0" smtClean="0"/>
              <a:t>Apprentice (40% of Journeyman): $</a:t>
            </a:r>
            <a:r>
              <a:rPr lang="en-US" dirty="0" smtClean="0"/>
              <a:t>15.90/hour</a:t>
            </a:r>
          </a:p>
          <a:p>
            <a:r>
              <a:rPr lang="en-US" dirty="0" smtClean="0">
                <a:hlinkClick r:id="rId2"/>
              </a:rPr>
              <a:t>www.sheetmetal2jatc.org</a:t>
            </a:r>
            <a:endParaRPr lang="en-US" dirty="0" smtClean="0"/>
          </a:p>
          <a:p>
            <a:pPr marL="0" indent="0">
              <a:buNone/>
            </a:pPr>
            <a:endParaRPr lang="en-US" dirty="0"/>
          </a:p>
        </p:txBody>
      </p:sp>
    </p:spTree>
    <p:extLst>
      <p:ext uri="{BB962C8B-B14F-4D97-AF65-F5344CB8AC3E}">
        <p14:creationId xmlns:p14="http://schemas.microsoft.com/office/powerpoint/2010/main" val="40063329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Apprentice jobs</a:t>
            </a:r>
          </a:p>
          <a:p>
            <a:pPr lvl="1"/>
            <a:r>
              <a:rPr lang="en-US" dirty="0" smtClean="0">
                <a:hlinkClick r:id="rId2"/>
              </a:rPr>
              <a:t>www.simplyhired.com/k-apprentice-l-kansas-city-mo-jobs.html</a:t>
            </a:r>
            <a:endParaRPr lang="en-US" dirty="0" smtClean="0"/>
          </a:p>
          <a:p>
            <a:pPr marL="365760" lvl="1" indent="0">
              <a:buNone/>
            </a:pPr>
            <a:endParaRPr lang="en-US" dirty="0"/>
          </a:p>
          <a:p>
            <a:pPr marL="365760" lvl="1" indent="0">
              <a:buNone/>
            </a:pPr>
            <a:r>
              <a:rPr lang="en-US" dirty="0" smtClean="0">
                <a:hlinkClick r:id="rId3"/>
              </a:rPr>
              <a:t>www.buildersassociation.org</a:t>
            </a:r>
            <a:endParaRPr lang="en-US" dirty="0" smtClean="0"/>
          </a:p>
          <a:p>
            <a:pPr marL="365760" lvl="1" indent="0">
              <a:buNone/>
            </a:pPr>
            <a:endParaRPr lang="en-US" dirty="0"/>
          </a:p>
          <a:p>
            <a:pPr marL="365760" lvl="1" indent="0">
              <a:buNone/>
            </a:pPr>
            <a:r>
              <a:rPr lang="en-US" dirty="0" smtClean="0">
                <a:hlinkClick r:id="rId4"/>
              </a:rPr>
              <a:t>www.gkcltc.org</a:t>
            </a:r>
            <a:r>
              <a:rPr lang="en-US" dirty="0" smtClean="0"/>
              <a:t> Greater Kansas city Laborers Training Center</a:t>
            </a:r>
          </a:p>
          <a:p>
            <a:pPr marL="365760" lvl="1" indent="0">
              <a:buNone/>
            </a:pPr>
            <a:endParaRPr lang="en-US" dirty="0"/>
          </a:p>
          <a:p>
            <a:pPr marL="365760" lvl="1" indent="0">
              <a:buNone/>
            </a:pPr>
            <a:r>
              <a:rPr lang="en-US" dirty="0" smtClean="0">
                <a:hlinkClick r:id="rId5"/>
              </a:rPr>
              <a:t>www.kansasapprenticeship.org</a:t>
            </a:r>
            <a:r>
              <a:rPr lang="en-US" dirty="0" smtClean="0"/>
              <a:t>  Kansas Works </a:t>
            </a:r>
          </a:p>
          <a:p>
            <a:pPr marL="365760" lvl="1" indent="0">
              <a:buNone/>
            </a:pPr>
            <a:endParaRPr lang="en-US" dirty="0"/>
          </a:p>
          <a:p>
            <a:pPr marL="365760" lvl="1" indent="0">
              <a:buNone/>
            </a:pPr>
            <a:endParaRPr lang="en-US" dirty="0" smtClean="0"/>
          </a:p>
          <a:p>
            <a:pPr marL="365760" lvl="1" indent="0">
              <a:buNone/>
            </a:pPr>
            <a:endParaRPr lang="en-US" dirty="0"/>
          </a:p>
        </p:txBody>
      </p:sp>
    </p:spTree>
    <p:extLst>
      <p:ext uri="{BB962C8B-B14F-4D97-AF65-F5344CB8AC3E}">
        <p14:creationId xmlns:p14="http://schemas.microsoft.com/office/powerpoint/2010/main" val="3846445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1143000"/>
          </a:xfrm>
        </p:spPr>
        <p:txBody>
          <a:bodyPr>
            <a:noAutofit/>
          </a:bodyPr>
          <a:lstStyle/>
          <a:p>
            <a:r>
              <a:rPr lang="en-US" sz="4000" dirty="0" smtClean="0"/>
              <a:t>What’s an Apprenticeship Program?</a:t>
            </a:r>
            <a:endParaRPr lang="en-US" sz="4000" dirty="0"/>
          </a:p>
        </p:txBody>
      </p:sp>
      <p:sp>
        <p:nvSpPr>
          <p:cNvPr id="3" name="Content Placeholder 2"/>
          <p:cNvSpPr>
            <a:spLocks noGrp="1"/>
          </p:cNvSpPr>
          <p:nvPr>
            <p:ph idx="1"/>
          </p:nvPr>
        </p:nvSpPr>
        <p:spPr>
          <a:xfrm>
            <a:off x="1043492" y="1905000"/>
            <a:ext cx="7338508" cy="4419600"/>
          </a:xfrm>
        </p:spPr>
        <p:txBody>
          <a:bodyPr>
            <a:normAutofit lnSpcReduction="10000"/>
          </a:bodyPr>
          <a:lstStyle/>
          <a:p>
            <a:r>
              <a:rPr lang="en-US" dirty="0" smtClean="0"/>
              <a:t>Concept is to “earn as you learn”</a:t>
            </a:r>
          </a:p>
          <a:p>
            <a:r>
              <a:rPr lang="en-US" dirty="0" smtClean="0"/>
              <a:t>Designed to prepare workers for jobs that require a wide range of skills and knowledge</a:t>
            </a:r>
          </a:p>
          <a:p>
            <a:r>
              <a:rPr lang="en-US" dirty="0" smtClean="0"/>
              <a:t>Consists of both on-the-job training and technical classroom instruction</a:t>
            </a:r>
          </a:p>
          <a:p>
            <a:r>
              <a:rPr lang="en-US" dirty="0" smtClean="0"/>
              <a:t>Apprentice serves an internship with a contractor working full time</a:t>
            </a:r>
          </a:p>
          <a:p>
            <a:r>
              <a:rPr lang="en-US" dirty="0" smtClean="0"/>
              <a:t>Individuals apply for the program and meet the program requirements</a:t>
            </a:r>
          </a:p>
          <a:p>
            <a:r>
              <a:rPr lang="en-US" dirty="0" smtClean="0"/>
              <a:t>Once applicants secure employment with a contractor, they register with the union apprenticeship program and complete paperwork. </a:t>
            </a:r>
            <a:endParaRPr lang="en-US" dirty="0"/>
          </a:p>
        </p:txBody>
      </p:sp>
    </p:spTree>
    <p:extLst>
      <p:ext uri="{BB962C8B-B14F-4D97-AF65-F5344CB8AC3E}">
        <p14:creationId xmlns:p14="http://schemas.microsoft.com/office/powerpoint/2010/main" val="1643022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They are then registered with the Department of Labor as an apprentice</a:t>
            </a:r>
          </a:p>
          <a:p>
            <a:r>
              <a:rPr lang="en-US" dirty="0" smtClean="0"/>
              <a:t>Begin working in the field with a contractor working towards becoming a journey person.</a:t>
            </a:r>
          </a:p>
          <a:p>
            <a:r>
              <a:rPr lang="en-US" dirty="0" smtClean="0"/>
              <a:t>Internship wages are approximately half of a journeyperson’s wages, currently $13-$17 per hour, with a benefit package between $7-$20 per hour. </a:t>
            </a:r>
            <a:endParaRPr lang="en-US" dirty="0"/>
          </a:p>
          <a:p>
            <a:r>
              <a:rPr lang="en-US" dirty="0" smtClean="0"/>
              <a:t>Total wages a contractor is paying between $20-$30 per hour. This is a starting </a:t>
            </a:r>
            <a:r>
              <a:rPr lang="en-US" dirty="0" smtClean="0"/>
              <a:t>salary.</a:t>
            </a:r>
            <a:endParaRPr lang="en-US" dirty="0"/>
          </a:p>
        </p:txBody>
      </p:sp>
    </p:spTree>
    <p:extLst>
      <p:ext uri="{BB962C8B-B14F-4D97-AF65-F5344CB8AC3E}">
        <p14:creationId xmlns:p14="http://schemas.microsoft.com/office/powerpoint/2010/main" val="81069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Apprenticeship program training is free.</a:t>
            </a:r>
          </a:p>
          <a:p>
            <a:r>
              <a:rPr lang="en-US" dirty="0" smtClean="0"/>
              <a:t>Apprentice receives a scholarship from the union apprenticeship programs and it is generally for a 2-5 year time depending on the craft. </a:t>
            </a:r>
          </a:p>
          <a:p>
            <a:r>
              <a:rPr lang="en-US" dirty="0" smtClean="0"/>
              <a:t>Scholarships include cost of enrollment and participation in the apprenticeship and training program, training materials, etc</a:t>
            </a:r>
            <a:r>
              <a:rPr lang="en-US" dirty="0" smtClean="0"/>
              <a:t>.</a:t>
            </a:r>
          </a:p>
          <a:p>
            <a:r>
              <a:rPr lang="en-US" dirty="0" smtClean="0"/>
              <a:t>No student loans to pay back</a:t>
            </a:r>
            <a:endParaRPr lang="en-US" dirty="0"/>
          </a:p>
        </p:txBody>
      </p:sp>
    </p:spTree>
    <p:extLst>
      <p:ext uri="{BB962C8B-B14F-4D97-AF65-F5344CB8AC3E}">
        <p14:creationId xmlns:p14="http://schemas.microsoft.com/office/powerpoint/2010/main" val="1490815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Boilermakers 83</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400" dirty="0" smtClean="0"/>
              <a:t>Boilermakers work in construction, maintenance, manufacturing, professional emergency medical services, repair and related industries.</a:t>
            </a:r>
          </a:p>
          <a:p>
            <a:pPr>
              <a:buFont typeface="Wingdings" panose="05000000000000000000" pitchFamily="2" charset="2"/>
              <a:buChar char="§"/>
            </a:pPr>
            <a:r>
              <a:rPr lang="en-US" sz="2400" dirty="0" smtClean="0"/>
              <a:t>They build and repair ships, fishing boats, ferries, barges, cranes, boilers, tanks, pressure vessels, plate and structural fabrications and more.</a:t>
            </a:r>
          </a:p>
          <a:p>
            <a:pPr>
              <a:buFont typeface="Wingdings" panose="05000000000000000000" pitchFamily="2" charset="2"/>
              <a:buChar char="§"/>
            </a:pPr>
            <a:r>
              <a:rPr lang="en-US" dirty="0"/>
              <a:t>O</a:t>
            </a:r>
            <a:r>
              <a:rPr lang="en-US" sz="2400" dirty="0" smtClean="0"/>
              <a:t>ften use acetylene torches, power grinders and other equipment for welding, cutting, burning, rigging, layout, and bolting.</a:t>
            </a:r>
          </a:p>
          <a:p>
            <a:pPr>
              <a:buFont typeface="Wingdings" panose="05000000000000000000" pitchFamily="2" charset="2"/>
              <a:buChar char="§"/>
            </a:pPr>
            <a:r>
              <a:rPr lang="en-US" sz="2400" dirty="0" smtClean="0"/>
              <a:t>Hard work; heavy lifting, and dedication</a:t>
            </a:r>
            <a:r>
              <a:rPr lang="en-US" sz="2400" dirty="0" smtClean="0"/>
              <a:t>.</a:t>
            </a:r>
          </a:p>
          <a:p>
            <a:pPr>
              <a:buFont typeface="Wingdings" panose="05000000000000000000" pitchFamily="2" charset="2"/>
              <a:buChar char="§"/>
            </a:pPr>
            <a:r>
              <a:rPr lang="en-US" dirty="0" smtClean="0">
                <a:hlinkClick r:id="rId2"/>
              </a:rPr>
              <a:t>www.bjl83.org</a:t>
            </a:r>
            <a:endParaRPr lang="en-US" dirty="0" smtClean="0"/>
          </a:p>
          <a:p>
            <a:pPr>
              <a:buFont typeface="Wingdings" panose="05000000000000000000" pitchFamily="2" charset="2"/>
              <a:buChar char="§"/>
            </a:pPr>
            <a:endParaRPr lang="en-US" sz="2000" dirty="0"/>
          </a:p>
        </p:txBody>
      </p:sp>
    </p:spTree>
    <p:extLst>
      <p:ext uri="{BB962C8B-B14F-4D97-AF65-F5344CB8AC3E}">
        <p14:creationId xmlns:p14="http://schemas.microsoft.com/office/powerpoint/2010/main" val="4038290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Bricklayers and Allied </a:t>
            </a:r>
            <a:r>
              <a:rPr lang="en-US" dirty="0" err="1" smtClean="0"/>
              <a:t>Craftworkers</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800" dirty="0" smtClean="0"/>
              <a:t>BAC represents all skilled trowel trades, workers, including bricklayers, tile setters, plasterers, cement masons, marble masons, restoration workers and </a:t>
            </a:r>
            <a:r>
              <a:rPr lang="en-US" sz="2800" dirty="0" err="1" smtClean="0"/>
              <a:t>terazzo</a:t>
            </a:r>
            <a:r>
              <a:rPr lang="en-US" sz="2800" dirty="0" smtClean="0"/>
              <a:t> and mosaic workers.</a:t>
            </a:r>
          </a:p>
          <a:p>
            <a:r>
              <a:rPr lang="en-US" sz="2800" dirty="0" smtClean="0"/>
              <a:t>Their work can be seen on many buildings, homes, stadiums, monuments, and </a:t>
            </a:r>
            <a:r>
              <a:rPr lang="en-US" sz="2800" dirty="0" smtClean="0"/>
              <a:t>landmarks</a:t>
            </a:r>
          </a:p>
          <a:p>
            <a:r>
              <a:rPr lang="en-US" sz="2800" dirty="0">
                <a:hlinkClick r:id="rId2"/>
              </a:rPr>
              <a:t>http://</a:t>
            </a:r>
            <a:r>
              <a:rPr lang="en-US" sz="2800" dirty="0" smtClean="0">
                <a:hlinkClick r:id="rId2"/>
              </a:rPr>
              <a:t>www.wetrainbac15.org/A_Appl.html</a:t>
            </a:r>
            <a:endParaRPr lang="en-US" sz="2800" dirty="0" smtClean="0"/>
          </a:p>
          <a:p>
            <a:r>
              <a:rPr lang="en-US" sz="2800" dirty="0" smtClean="0"/>
              <a:t>Imiweb.org  International Masonry Institute</a:t>
            </a:r>
          </a:p>
          <a:p>
            <a:endParaRPr lang="en-US" sz="2800" dirty="0" smtClean="0"/>
          </a:p>
          <a:p>
            <a:pPr marL="0" indent="0">
              <a:buNone/>
            </a:pPr>
            <a:endParaRPr lang="en-US" sz="2800" dirty="0"/>
          </a:p>
        </p:txBody>
      </p:sp>
    </p:spTree>
    <p:extLst>
      <p:ext uri="{BB962C8B-B14F-4D97-AF65-F5344CB8AC3E}">
        <p14:creationId xmlns:p14="http://schemas.microsoft.com/office/powerpoint/2010/main" val="516184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Carpenters, Millwrights, Cabinetmakers, and </a:t>
            </a:r>
            <a:r>
              <a:rPr lang="en-US" dirty="0" err="1" smtClean="0"/>
              <a:t>Floorlayers</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Carpenters</a:t>
            </a:r>
          </a:p>
          <a:p>
            <a:pPr lvl="1"/>
            <a:r>
              <a:rPr lang="en-US" dirty="0" smtClean="0"/>
              <a:t>Employed in almost every type of construction activity</a:t>
            </a:r>
          </a:p>
          <a:p>
            <a:pPr lvl="1"/>
            <a:r>
              <a:rPr lang="en-US" dirty="0" smtClean="0"/>
              <a:t>Commercial type building, concrete forms, interior systems, sheet rock, metal studs, acoustical ceilings, rough and finish type carpentry.</a:t>
            </a:r>
            <a:endParaRPr lang="en-US" dirty="0"/>
          </a:p>
          <a:p>
            <a:pPr lvl="1"/>
            <a:endParaRPr lang="en-US" dirty="0"/>
          </a:p>
          <a:p>
            <a:pPr lvl="1"/>
            <a:r>
              <a:rPr lang="en-US" b="1" dirty="0" smtClean="0"/>
              <a:t>Millwrights</a:t>
            </a:r>
          </a:p>
          <a:p>
            <a:pPr marL="800100" lvl="1" indent="-342900"/>
            <a:r>
              <a:rPr lang="en-US" dirty="0"/>
              <a:t>	</a:t>
            </a:r>
            <a:r>
              <a:rPr lang="en-US" dirty="0" smtClean="0"/>
              <a:t>Install and perform maintenance on machinery such as conveyor systems &amp; generators. </a:t>
            </a:r>
          </a:p>
          <a:p>
            <a:pPr marL="800100" lvl="1" indent="-342900"/>
            <a:r>
              <a:rPr lang="en-US" dirty="0"/>
              <a:t>	</a:t>
            </a:r>
            <a:r>
              <a:rPr lang="en-US" dirty="0" smtClean="0"/>
              <a:t>Field requires interpreting blueprints, and drilling, welding and bolting to precise instructions</a:t>
            </a:r>
            <a:r>
              <a:rPr lang="en-US" dirty="0" smtClean="0"/>
              <a:t>.</a:t>
            </a:r>
          </a:p>
          <a:p>
            <a:pPr marL="800100" lvl="1" indent="-342900"/>
            <a:endParaRPr lang="en-US" dirty="0"/>
          </a:p>
          <a:p>
            <a:pPr marL="800100" lvl="1" indent="-342900"/>
            <a:r>
              <a:rPr lang="en-US" dirty="0" smtClean="0">
                <a:hlinkClick r:id="rId2"/>
              </a:rPr>
              <a:t>www.buildersassociation.org</a:t>
            </a:r>
            <a:endParaRPr lang="en-US" dirty="0" smtClean="0"/>
          </a:p>
          <a:p>
            <a:pPr marL="800100" lvl="1" indent="-342900"/>
            <a:endParaRPr lang="en-US" dirty="0" smtClean="0"/>
          </a:p>
        </p:txBody>
      </p:sp>
    </p:spTree>
    <p:extLst>
      <p:ext uri="{BB962C8B-B14F-4D97-AF65-F5344CB8AC3E}">
        <p14:creationId xmlns:p14="http://schemas.microsoft.com/office/powerpoint/2010/main" val="2059507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Cement Masons &amp; Plasterers</a:t>
            </a:r>
            <a:endParaRPr lang="en-US" dirty="0"/>
          </a:p>
        </p:txBody>
      </p:sp>
      <p:sp>
        <p:nvSpPr>
          <p:cNvPr id="3" name="Content Placeholder 2"/>
          <p:cNvSpPr>
            <a:spLocks noGrp="1"/>
          </p:cNvSpPr>
          <p:nvPr>
            <p:ph idx="1"/>
          </p:nvPr>
        </p:nvSpPr>
        <p:spPr/>
        <p:txBody>
          <a:bodyPr>
            <a:normAutofit/>
          </a:bodyPr>
          <a:lstStyle/>
          <a:p>
            <a:r>
              <a:rPr lang="en-US" dirty="0" smtClean="0"/>
              <a:t>Skilled plasterers, cement masons, shop-hands and associated members.</a:t>
            </a:r>
          </a:p>
          <a:p>
            <a:r>
              <a:rPr lang="en-US" dirty="0" smtClean="0"/>
              <a:t>Plasterers finish interior walls &amp; ceilings of buildings, apply plaster on masonry, metal, </a:t>
            </a:r>
            <a:r>
              <a:rPr lang="en-US" dirty="0" err="1" smtClean="0"/>
              <a:t>wirelath</a:t>
            </a:r>
            <a:r>
              <a:rPr lang="en-US" dirty="0" smtClean="0"/>
              <a:t> or gypsum. </a:t>
            </a:r>
          </a:p>
          <a:p>
            <a:r>
              <a:rPr lang="en-US" dirty="0" smtClean="0"/>
              <a:t>Bridges, canals, dams, reservoirs, roads and other engineering feats would be impossible without the skills of cement masons</a:t>
            </a:r>
            <a:r>
              <a:rPr lang="en-US" dirty="0" smtClean="0"/>
              <a:t>.</a:t>
            </a:r>
          </a:p>
          <a:p>
            <a:r>
              <a:rPr lang="en-US" dirty="0" smtClean="0"/>
              <a:t>Journeyperson wages: $30.57 + benefits: $46.77/hour</a:t>
            </a:r>
          </a:p>
          <a:p>
            <a:r>
              <a:rPr lang="en-US" dirty="0" smtClean="0"/>
              <a:t>Apprentices typically earn 40%-55% of Journeyperson</a:t>
            </a:r>
          </a:p>
          <a:p>
            <a:r>
              <a:rPr lang="en-US" dirty="0" smtClean="0">
                <a:hlinkClick r:id="rId2"/>
              </a:rPr>
              <a:t>www.opcmia518.org</a:t>
            </a:r>
            <a:endParaRPr lang="en-US" dirty="0" smtClean="0"/>
          </a:p>
          <a:p>
            <a:pPr marL="0" indent="0">
              <a:buNone/>
            </a:pPr>
            <a:endParaRPr lang="en-US" dirty="0"/>
          </a:p>
        </p:txBody>
      </p:sp>
    </p:spTree>
    <p:extLst>
      <p:ext uri="{BB962C8B-B14F-4D97-AF65-F5344CB8AC3E}">
        <p14:creationId xmlns:p14="http://schemas.microsoft.com/office/powerpoint/2010/main" val="3555955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Workers</a:t>
            </a:r>
            <a:endParaRPr lang="en-US" dirty="0"/>
          </a:p>
        </p:txBody>
      </p:sp>
      <p:sp>
        <p:nvSpPr>
          <p:cNvPr id="3" name="Content Placeholder 2"/>
          <p:cNvSpPr>
            <a:spLocks noGrp="1"/>
          </p:cNvSpPr>
          <p:nvPr>
            <p:ph idx="1"/>
          </p:nvPr>
        </p:nvSpPr>
        <p:spPr/>
        <p:txBody>
          <a:bodyPr>
            <a:normAutofit/>
          </a:bodyPr>
          <a:lstStyle/>
          <a:p>
            <a:r>
              <a:rPr lang="en-US" dirty="0" smtClean="0"/>
              <a:t>IBEW workers work in the electrical industry including construction, gas &amp; electric utilities, telecommunications, railroads, and government agencies.</a:t>
            </a:r>
          </a:p>
          <a:p>
            <a:r>
              <a:rPr lang="en-US" dirty="0" smtClean="0"/>
              <a:t>Worksites range from single family residences to state-of-the-art industrial plants.</a:t>
            </a:r>
          </a:p>
          <a:p>
            <a:r>
              <a:rPr lang="en-US" dirty="0" smtClean="0"/>
              <a:t>Inside wire workers may install and maintain conduits, switches and converters, as well as wire lighting to complex systems incorporating computerization and high technology</a:t>
            </a:r>
          </a:p>
          <a:p>
            <a:r>
              <a:rPr lang="en-US" dirty="0" smtClean="0"/>
              <a:t>May work in the electric sign industry and perform work in the installation of fiber optics and voice/data/video equipment</a:t>
            </a:r>
            <a:r>
              <a:rPr lang="en-US" dirty="0" smtClean="0"/>
              <a:t>.</a:t>
            </a:r>
          </a:p>
          <a:p>
            <a:r>
              <a:rPr lang="en-US" dirty="0" smtClean="0">
                <a:hlinkClick r:id="rId2"/>
              </a:rPr>
              <a:t>www.kcjatc124.org</a:t>
            </a:r>
            <a:endParaRPr lang="en-US" dirty="0" smtClean="0"/>
          </a:p>
          <a:p>
            <a:pPr marL="0" indent="0">
              <a:buNone/>
            </a:pPr>
            <a:endParaRPr lang="en-US" dirty="0"/>
          </a:p>
        </p:txBody>
      </p:sp>
    </p:spTree>
    <p:extLst>
      <p:ext uri="{BB962C8B-B14F-4D97-AF65-F5344CB8AC3E}">
        <p14:creationId xmlns:p14="http://schemas.microsoft.com/office/powerpoint/2010/main" val="2941868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558</TotalTime>
  <Words>1197</Words>
  <Application>Microsoft Office PowerPoint</Application>
  <PresentationFormat>On-screen Show (4:3)</PresentationFormat>
  <Paragraphs>108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Thatch</vt:lpstr>
      <vt:lpstr>Apprenticeships </vt:lpstr>
      <vt:lpstr>What’s an Apprenticeship Program?</vt:lpstr>
      <vt:lpstr>PowerPoint Presentation</vt:lpstr>
      <vt:lpstr>PowerPoint Presentation</vt:lpstr>
      <vt:lpstr>Boilermakers 83</vt:lpstr>
      <vt:lpstr>Bricklayers and Allied Craftworkers </vt:lpstr>
      <vt:lpstr>Carpenters, Millwrights, Cabinetmakers, and Floorlayers </vt:lpstr>
      <vt:lpstr>Cement Masons &amp; Plasterers</vt:lpstr>
      <vt:lpstr>Electrical Workers</vt:lpstr>
      <vt:lpstr>Elevator Constructors</vt:lpstr>
      <vt:lpstr>Glaziers</vt:lpstr>
      <vt:lpstr>Heat &amp; Frost Insulators &amp; Allied Workers</vt:lpstr>
      <vt:lpstr>Iron Workers</vt:lpstr>
      <vt:lpstr>Operating Engineers</vt:lpstr>
      <vt:lpstr>Painters &amp; Allied Trades</vt:lpstr>
      <vt:lpstr>Plumbers, Pipefitters &amp; Sprinklerfitters</vt:lpstr>
      <vt:lpstr>Roofers, Waterproofers, &amp; Allied Workers</vt:lpstr>
      <vt:lpstr>Sheet Metal Workers</vt:lpstr>
      <vt:lpstr>Resources</vt:lpstr>
    </vt:vector>
  </TitlesOfParts>
  <Company>USD368</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Deanell Wieland</dc:creator>
  <cp:lastModifiedBy>Deanell Wieland</cp:lastModifiedBy>
  <cp:revision>16</cp:revision>
  <dcterms:created xsi:type="dcterms:W3CDTF">2016-01-25T14:53:48Z</dcterms:created>
  <dcterms:modified xsi:type="dcterms:W3CDTF">2016-01-27T18:13:22Z</dcterms:modified>
</cp:coreProperties>
</file>